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0" r:id="rId5"/>
    <p:sldId id="261" r:id="rId6"/>
    <p:sldId id="269" r:id="rId7"/>
    <p:sldId id="271" r:id="rId8"/>
    <p:sldId id="276" r:id="rId9"/>
    <p:sldId id="277" r:id="rId10"/>
    <p:sldId id="275" r:id="rId11"/>
    <p:sldId id="278" r:id="rId12"/>
    <p:sldId id="281" r:id="rId13"/>
    <p:sldId id="279" r:id="rId14"/>
    <p:sldId id="280" r:id="rId15"/>
    <p:sldId id="270" r:id="rId16"/>
    <p:sldId id="272" r:id="rId17"/>
    <p:sldId id="273" r:id="rId18"/>
    <p:sldId id="274" r:id="rId19"/>
    <p:sldId id="265" r:id="rId20"/>
    <p:sldId id="264" r:id="rId21"/>
    <p:sldId id="263" r:id="rId22"/>
    <p:sldId id="266" r:id="rId23"/>
    <p:sldId id="262" r:id="rId2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6479" autoAdjust="0"/>
  </p:normalViewPr>
  <p:slideViewPr>
    <p:cSldViewPr>
      <p:cViewPr varScale="1">
        <p:scale>
          <a:sx n="72" d="100"/>
          <a:sy n="72" d="100"/>
        </p:scale>
        <p:origin x="-132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52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89046-4E61-48E6-811A-F13A8A0FE23A}" type="datetimeFigureOut">
              <a:rPr lang="pl-PL" smtClean="0"/>
              <a:pPr/>
              <a:t>2013-03-13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E953F-86DF-454B-87D5-12A3DAC07A3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89046-4E61-48E6-811A-F13A8A0FE23A}" type="datetimeFigureOut">
              <a:rPr lang="pl-PL" smtClean="0"/>
              <a:pPr/>
              <a:t>2013-03-13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E953F-86DF-454B-87D5-12A3DAC07A3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89046-4E61-48E6-811A-F13A8A0FE23A}" type="datetimeFigureOut">
              <a:rPr lang="pl-PL" smtClean="0"/>
              <a:pPr/>
              <a:t>2013-03-13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E953F-86DF-454B-87D5-12A3DAC07A3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89046-4E61-48E6-811A-F13A8A0FE23A}" type="datetimeFigureOut">
              <a:rPr lang="pl-PL" smtClean="0"/>
              <a:pPr/>
              <a:t>2013-03-13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E953F-86DF-454B-87D5-12A3DAC07A3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89046-4E61-48E6-811A-F13A8A0FE23A}" type="datetimeFigureOut">
              <a:rPr lang="pl-PL" smtClean="0"/>
              <a:pPr/>
              <a:t>2013-03-13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E953F-86DF-454B-87D5-12A3DAC07A3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89046-4E61-48E6-811A-F13A8A0FE23A}" type="datetimeFigureOut">
              <a:rPr lang="pl-PL" smtClean="0"/>
              <a:pPr/>
              <a:t>2013-03-13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E953F-86DF-454B-87D5-12A3DAC07A3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89046-4E61-48E6-811A-F13A8A0FE23A}" type="datetimeFigureOut">
              <a:rPr lang="pl-PL" smtClean="0"/>
              <a:pPr/>
              <a:t>2013-03-13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E953F-86DF-454B-87D5-12A3DAC07A3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89046-4E61-48E6-811A-F13A8A0FE23A}" type="datetimeFigureOut">
              <a:rPr lang="pl-PL" smtClean="0"/>
              <a:pPr/>
              <a:t>2013-03-13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E953F-86DF-454B-87D5-12A3DAC07A3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89046-4E61-48E6-811A-F13A8A0FE23A}" type="datetimeFigureOut">
              <a:rPr lang="pl-PL" smtClean="0"/>
              <a:pPr/>
              <a:t>2013-03-13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E953F-86DF-454B-87D5-12A3DAC07A3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89046-4E61-48E6-811A-F13A8A0FE23A}" type="datetimeFigureOut">
              <a:rPr lang="pl-PL" smtClean="0"/>
              <a:pPr/>
              <a:t>2013-03-13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E953F-86DF-454B-87D5-12A3DAC07A3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89046-4E61-48E6-811A-F13A8A0FE23A}" type="datetimeFigureOut">
              <a:rPr lang="pl-PL" smtClean="0"/>
              <a:pPr/>
              <a:t>2013-03-13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A2E953F-86DF-454B-87D5-12A3DAC07A3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0C89046-4E61-48E6-811A-F13A8A0FE23A}" type="datetimeFigureOut">
              <a:rPr lang="pl-PL" smtClean="0"/>
              <a:pPr/>
              <a:t>2013-03-13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A2E953F-86DF-454B-87D5-12A3DAC07A36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zoom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3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628800"/>
            <a:ext cx="8229600" cy="1143000"/>
          </a:xfrm>
        </p:spPr>
        <p:txBody>
          <a:bodyPr>
            <a:noAutofit/>
          </a:bodyPr>
          <a:lstStyle/>
          <a:p>
            <a:r>
              <a:rPr lang="pl-PL" sz="2800" b="1" dirty="0" smtClean="0"/>
              <a:t> Wykorzystanie funduszy: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b="1" dirty="0" smtClean="0"/>
              <a:t>"</a:t>
            </a:r>
            <a:r>
              <a:rPr lang="pl-PL" sz="3200" b="1" dirty="0" smtClean="0"/>
              <a:t>Zrównoważony rozwój sektora rybołówstwa i nadbrzeżnych obszarów rybackich 2007-2013"</a:t>
            </a:r>
            <a:endParaRPr lang="pl-PL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l-PL" sz="1800" dirty="0" smtClean="0"/>
          </a:p>
          <a:p>
            <a:endParaRPr lang="pl-PL" sz="1800" dirty="0"/>
          </a:p>
        </p:txBody>
      </p:sp>
      <p:pic>
        <p:nvPicPr>
          <p:cNvPr id="5" name="Obraz 4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852936"/>
            <a:ext cx="8172400" cy="3773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Obraz 9" descr="herb_przezroczyst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404664"/>
            <a:ext cx="1154265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Obraz 10" descr="po_ryby_przezroczyst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9" y="548680"/>
            <a:ext cx="1512167" cy="1357927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herb_przezroczyst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404664"/>
            <a:ext cx="1154265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Obraz 10" descr="po_ryby_przezroczyst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9" y="548680"/>
            <a:ext cx="1512167" cy="1357927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323528" y="1052736"/>
            <a:ext cx="5582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i="1" dirty="0" smtClean="0"/>
              <a:t>Rewitalizacja centrum miejscowości Budzistowo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0" y="1700808"/>
            <a:ext cx="78321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i="1" dirty="0" smtClean="0"/>
              <a:t>Źródło finansowania : </a:t>
            </a:r>
            <a:r>
              <a:rPr lang="pl-PL" dirty="0" smtClean="0"/>
              <a:t>Program Operacyjny „ zrównoważony rozwój sektora</a:t>
            </a:r>
          </a:p>
          <a:p>
            <a:r>
              <a:rPr lang="pl-PL" dirty="0" smtClean="0"/>
              <a:t>rybołówstwa i nadbrzeżnych obszarów rybackich 2007-2013”</a:t>
            </a:r>
          </a:p>
          <a:p>
            <a:r>
              <a:rPr lang="pl-PL" dirty="0" smtClean="0"/>
              <a:t>Oś priorytetowa 4 – operacja: wzmocnienie konkurencyjności</a:t>
            </a:r>
          </a:p>
          <a:p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0" y="2564904"/>
            <a:ext cx="8268610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i="1" dirty="0" smtClean="0"/>
              <a:t>Opis  projektu: </a:t>
            </a:r>
            <a:r>
              <a:rPr lang="pl-PL" sz="1600" dirty="0" smtClean="0"/>
              <a:t>Wykonane w ramach operacje drogi położone są w centrum wsi </a:t>
            </a:r>
          </a:p>
          <a:p>
            <a:r>
              <a:rPr lang="pl-PL" sz="1600" dirty="0" smtClean="0"/>
              <a:t>w sąsiedztwie kościoła, będącego jednym z najstarszych zabytków tej klasy w województwie </a:t>
            </a:r>
          </a:p>
          <a:p>
            <a:r>
              <a:rPr lang="pl-PL" sz="1600" dirty="0" smtClean="0"/>
              <a:t>zachodniopomorskim. Estetyczna i funkcjonalna nowa nawierzchnia z kostki brukowej </a:t>
            </a:r>
          </a:p>
          <a:p>
            <a:r>
              <a:rPr lang="pl-PL" sz="1600" dirty="0" smtClean="0"/>
              <a:t> nada przestrzeni w otoczeniu zabytku właściwy charakter i podniesie atrakcyjność </a:t>
            </a:r>
          </a:p>
          <a:p>
            <a:r>
              <a:rPr lang="pl-PL" sz="1600" dirty="0" smtClean="0"/>
              <a:t>miejscowości.  W Budzistowie położonym obok Kołobrzegu znajdują się obok zabytkowego </a:t>
            </a:r>
          </a:p>
          <a:p>
            <a:r>
              <a:rPr lang="pl-PL" sz="1600" dirty="0" smtClean="0"/>
              <a:t>kościoła park, dwa pałace, stadnina koni.</a:t>
            </a:r>
            <a:endParaRPr lang="pl-PL" sz="16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0" y="4077072"/>
            <a:ext cx="9376862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i="1" dirty="0" smtClean="0"/>
              <a:t>Efekty projektu</a:t>
            </a:r>
            <a:r>
              <a:rPr lang="pl-PL" sz="1700" b="1" i="1" dirty="0" smtClean="0"/>
              <a:t>:  </a:t>
            </a:r>
            <a:r>
              <a:rPr lang="pl-PL" sz="1600" dirty="0" smtClean="0"/>
              <a:t>Przebudowa  3 odcinków </a:t>
            </a:r>
            <a:r>
              <a:rPr lang="pl-PL" sz="1600" b="1" dirty="0" smtClean="0"/>
              <a:t>ul. Kasztelańskiej </a:t>
            </a:r>
            <a:r>
              <a:rPr lang="pl-PL" sz="1600" dirty="0" smtClean="0"/>
              <a:t>o łącznej długości 465,60 m, na którą </a:t>
            </a:r>
          </a:p>
          <a:p>
            <a:r>
              <a:rPr lang="pl-PL" sz="1600" dirty="0" smtClean="0"/>
              <a:t>składa się wykonanie nowej nawierzchni z kostki betonowej z robotami towarzyszącymi,</a:t>
            </a:r>
          </a:p>
          <a:p>
            <a:r>
              <a:rPr lang="pl-PL" sz="1600" dirty="0" smtClean="0"/>
              <a:t>odwodnienia drogi kanalizacją deszczową przez wpusty uliczne, ustawieniem znaków drogowych </a:t>
            </a:r>
          </a:p>
          <a:p>
            <a:r>
              <a:rPr lang="pl-PL" sz="1600" dirty="0" smtClean="0"/>
              <a:t>i zagospodarowania terenów zielonych</a:t>
            </a:r>
          </a:p>
          <a:p>
            <a:r>
              <a:rPr lang="pl-PL" sz="1600" dirty="0" smtClean="0"/>
              <a:t>Przebudowa </a:t>
            </a:r>
            <a:r>
              <a:rPr lang="pl-PL" sz="1600" b="1" dirty="0" smtClean="0"/>
              <a:t>ul. Lipowej </a:t>
            </a:r>
            <a:r>
              <a:rPr lang="pl-PL" sz="1600" dirty="0" smtClean="0"/>
              <a:t>o długości 286,70 m, na którą składa się wykonanie nowej nawierzchni</a:t>
            </a:r>
          </a:p>
          <a:p>
            <a:r>
              <a:rPr lang="pl-PL" sz="1600" dirty="0" smtClean="0"/>
              <a:t>z kostki betonowej z robotami towarzyszącymi, odwodnienia drogi kanalizacją deszczową przez</a:t>
            </a:r>
          </a:p>
          <a:p>
            <a:r>
              <a:rPr lang="pl-PL" sz="1600" dirty="0" smtClean="0"/>
              <a:t>wpusty uliczne, ustawieniem znaków drogowych i zagospodarowania terenów zielonych.</a:t>
            </a:r>
            <a:endParaRPr lang="pl-PL" sz="16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251520" y="5934670"/>
            <a:ext cx="52905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Okres  realizacji  projektu:                         </a:t>
            </a:r>
            <a:r>
              <a:rPr lang="pl-PL" dirty="0" smtClean="0"/>
              <a:t>rok</a:t>
            </a:r>
            <a:r>
              <a:rPr lang="pl-PL" b="1" dirty="0" smtClean="0"/>
              <a:t> </a:t>
            </a:r>
            <a:r>
              <a:rPr lang="pl-PL" dirty="0" smtClean="0"/>
              <a:t>2012 </a:t>
            </a:r>
          </a:p>
          <a:p>
            <a:r>
              <a:rPr lang="pl-PL" b="1" dirty="0" smtClean="0"/>
              <a:t>Całkowita wartość projektu:          </a:t>
            </a:r>
            <a:r>
              <a:rPr lang="pl-PL" dirty="0" smtClean="0"/>
              <a:t>1 200 575,09 zł</a:t>
            </a:r>
          </a:p>
          <a:p>
            <a:r>
              <a:rPr lang="pl-PL" b="1" dirty="0" smtClean="0"/>
              <a:t>dofinansowanie z SPO RYBY:         </a:t>
            </a:r>
            <a:r>
              <a:rPr lang="pl-PL" dirty="0" smtClean="0"/>
              <a:t>1 020 488,83 zł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herb_przezroczyst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404664"/>
            <a:ext cx="1154265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Obraz 10" descr="po_ryby_przezroczyst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9" y="548680"/>
            <a:ext cx="1512167" cy="1357927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475928" y="1124744"/>
            <a:ext cx="5582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i="1" dirty="0" smtClean="0"/>
              <a:t>Rewitalizacja centrum miejscowości Budzistowo</a:t>
            </a:r>
            <a:endParaRPr lang="pl-PL" dirty="0"/>
          </a:p>
        </p:txBody>
      </p:sp>
      <p:pic>
        <p:nvPicPr>
          <p:cNvPr id="12" name="Obraz 11" descr="01 Budzistowo kosciol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2060848"/>
            <a:ext cx="6552728" cy="4370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herb_przezroczyst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404664"/>
            <a:ext cx="1154265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Obraz 10" descr="po_ryby_przezroczyst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9" y="548680"/>
            <a:ext cx="1512167" cy="1357927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475928" y="1124744"/>
            <a:ext cx="5582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i="1" dirty="0" smtClean="0"/>
              <a:t>Rewitalizacja centrum miejscowości Budzistowo</a:t>
            </a:r>
            <a:endParaRPr lang="pl-PL" dirty="0"/>
          </a:p>
        </p:txBody>
      </p:sp>
      <p:pic>
        <p:nvPicPr>
          <p:cNvPr id="8" name="Obraz 7" descr="DSC0188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916832"/>
            <a:ext cx="4032448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Obraz 13" descr="DSC0189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67944" y="2852936"/>
            <a:ext cx="4896544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herb_przezroczyst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404664"/>
            <a:ext cx="1154265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Obraz 10" descr="po_ryby_przezroczyst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9" y="548680"/>
            <a:ext cx="1512167" cy="1357927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475928" y="1124744"/>
            <a:ext cx="5582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i="1" dirty="0" smtClean="0"/>
              <a:t>Rewitalizacja centrum miejscowości Budzistowo</a:t>
            </a:r>
            <a:endParaRPr lang="pl-PL" dirty="0"/>
          </a:p>
        </p:txBody>
      </p:sp>
      <p:pic>
        <p:nvPicPr>
          <p:cNvPr id="9" name="Obraz 8" descr="DSC019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3555014"/>
            <a:ext cx="4248472" cy="3186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Obraz 11" descr="DSC019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1" y="1556792"/>
            <a:ext cx="4392488" cy="3294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herb_przezroczyst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404664"/>
            <a:ext cx="1154265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Obraz 10" descr="po_ryby_przezroczyst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9" y="548680"/>
            <a:ext cx="1512167" cy="1357927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323528" y="836712"/>
            <a:ext cx="5779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i="1" dirty="0" smtClean="0"/>
              <a:t>Renowacja, zabezpieczenie i oznakowanie kąpielisk </a:t>
            </a:r>
          </a:p>
          <a:p>
            <a:r>
              <a:rPr lang="pl-PL" b="1" i="1" dirty="0" smtClean="0"/>
              <a:t>w pasie nadmorskim na trenie Gminy Kołobrzeg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0" y="1700808"/>
            <a:ext cx="78321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i="1" dirty="0" smtClean="0"/>
              <a:t>Źródło finansowania : </a:t>
            </a:r>
            <a:r>
              <a:rPr lang="pl-PL" dirty="0" smtClean="0"/>
              <a:t>Program Operacyjny „ zrównoważony rozwój sektora</a:t>
            </a:r>
          </a:p>
          <a:p>
            <a:r>
              <a:rPr lang="pl-PL" dirty="0" smtClean="0"/>
              <a:t>rybołówstwa i nadbrzeżnych obszarów rybackich 2007-2013”</a:t>
            </a:r>
          </a:p>
          <a:p>
            <a:r>
              <a:rPr lang="pl-PL" dirty="0" smtClean="0"/>
              <a:t>Oś priorytetowa 4 – operacja ochrona środowiska</a:t>
            </a:r>
          </a:p>
          <a:p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0" y="3068960"/>
            <a:ext cx="60567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i="1" dirty="0" smtClean="0"/>
              <a:t>Opis  projektu: </a:t>
            </a:r>
            <a:r>
              <a:rPr lang="pl-PL" sz="1600" dirty="0" smtClean="0"/>
              <a:t>Operacja obejmuje zakup i ułożenie chodników </a:t>
            </a:r>
          </a:p>
          <a:p>
            <a:r>
              <a:rPr lang="pl-PL" sz="1600" dirty="0" smtClean="0"/>
              <a:t>plażowych na dojściach do kąpielisk celem ochrony wydm w pasie </a:t>
            </a:r>
          </a:p>
          <a:p>
            <a:r>
              <a:rPr lang="pl-PL" sz="1600" dirty="0" smtClean="0"/>
              <a:t>nadmorskim w miejscowościach Dźwirzyno </a:t>
            </a:r>
          </a:p>
          <a:p>
            <a:r>
              <a:rPr lang="pl-PL" sz="1600" dirty="0" smtClean="0"/>
              <a:t>i Grzybowo Gmina Kołobrzeg.</a:t>
            </a:r>
            <a:endParaRPr lang="pl-PL" sz="16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0" y="4293096"/>
            <a:ext cx="513198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i="1" dirty="0" smtClean="0"/>
              <a:t>Efekty projektu</a:t>
            </a:r>
            <a:r>
              <a:rPr lang="pl-PL" sz="1700" b="1" i="1" dirty="0" smtClean="0"/>
              <a:t>:  </a:t>
            </a:r>
            <a:r>
              <a:rPr lang="pl-PL" sz="1600" dirty="0" smtClean="0"/>
              <a:t>300 mb chodników plażowych z </a:t>
            </a:r>
          </a:p>
          <a:p>
            <a:r>
              <a:rPr lang="pl-PL" sz="1600" dirty="0" smtClean="0"/>
              <a:t>desek drewnianych łączonych linką, które będą ułożone </a:t>
            </a:r>
          </a:p>
          <a:p>
            <a:r>
              <a:rPr lang="pl-PL" sz="1600" dirty="0" smtClean="0"/>
              <a:t>na dojściach do kąpielisk.</a:t>
            </a:r>
            <a:endParaRPr lang="pl-PL" sz="16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0" y="5517232"/>
            <a:ext cx="55032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Okres  realizacji  projektu:                        lipiec </a:t>
            </a:r>
            <a:r>
              <a:rPr lang="pl-PL" dirty="0" smtClean="0"/>
              <a:t>2012 </a:t>
            </a:r>
          </a:p>
          <a:p>
            <a:r>
              <a:rPr lang="pl-PL" b="1" dirty="0" smtClean="0"/>
              <a:t>Całkowita wartość projektu:                   </a:t>
            </a:r>
            <a:r>
              <a:rPr lang="pl-PL" dirty="0" smtClean="0"/>
              <a:t>43 500,00 zł</a:t>
            </a:r>
          </a:p>
          <a:p>
            <a:r>
              <a:rPr lang="pl-PL" b="1" dirty="0" smtClean="0"/>
              <a:t>dofinansowanie z SPO RYBY:                  </a:t>
            </a:r>
            <a:r>
              <a:rPr lang="pl-PL" dirty="0" smtClean="0"/>
              <a:t>43 500,00 zł</a:t>
            </a:r>
          </a:p>
        </p:txBody>
      </p:sp>
      <p:pic>
        <p:nvPicPr>
          <p:cNvPr id="13" name="Obraz 12" descr="chodnik_zejsci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2636912"/>
            <a:ext cx="2808312" cy="4149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herb_przezroczyst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404664"/>
            <a:ext cx="1154265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Obraz 10" descr="po_ryby_przezroczyst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9" y="548680"/>
            <a:ext cx="1512167" cy="1357927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323528" y="1052736"/>
            <a:ext cx="5710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i="1" dirty="0" smtClean="0"/>
              <a:t>Budowa zejścia na plażę z ul. Plażowej w Grzybowie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0" y="1772816"/>
            <a:ext cx="78321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i="1" dirty="0" smtClean="0"/>
              <a:t>Źródło finansowania : </a:t>
            </a:r>
            <a:r>
              <a:rPr lang="pl-PL" dirty="0" smtClean="0"/>
              <a:t>Program Operacyjny „ zrównoważony rozwój sektora</a:t>
            </a:r>
          </a:p>
          <a:p>
            <a:r>
              <a:rPr lang="pl-PL" dirty="0" smtClean="0"/>
              <a:t>rybołówstwa i nadbrzeżnych obszarów rybackich 2007-2013”</a:t>
            </a:r>
          </a:p>
          <a:p>
            <a:r>
              <a:rPr lang="pl-PL" dirty="0" smtClean="0"/>
              <a:t>Oś priorytetowa 4 – wzmocnienie konkurencyjności</a:t>
            </a:r>
          </a:p>
          <a:p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0" y="2996952"/>
            <a:ext cx="92212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i="1" dirty="0" smtClean="0"/>
              <a:t>Opis  projektu: </a:t>
            </a:r>
            <a:r>
              <a:rPr lang="pl-PL" dirty="0" smtClean="0"/>
              <a:t>Budowa zejścia na plażę z ul. Plażowej w Grzybowie obejmuje rozbiórkę </a:t>
            </a:r>
          </a:p>
          <a:p>
            <a:r>
              <a:rPr lang="pl-PL" dirty="0" smtClean="0"/>
              <a:t>starego zniszczonego zejścia na plażę i budowę nowego o wysokich walorach technicznych, </a:t>
            </a:r>
          </a:p>
          <a:p>
            <a:r>
              <a:rPr lang="pl-PL" dirty="0" smtClean="0"/>
              <a:t>użytkowych i estetycznych. W ramach operacji wykonano remont dojścia </a:t>
            </a:r>
          </a:p>
          <a:p>
            <a:r>
              <a:rPr lang="pl-PL" dirty="0" smtClean="0"/>
              <a:t>do nowobudowanego zejścia.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0" y="4365104"/>
            <a:ext cx="87647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i="1" dirty="0" smtClean="0"/>
              <a:t>Efekty projektu</a:t>
            </a:r>
            <a:r>
              <a:rPr lang="pl-PL" sz="1700" b="1" i="1" dirty="0" smtClean="0"/>
              <a:t>:    </a:t>
            </a:r>
            <a:r>
              <a:rPr lang="pl-PL" dirty="0" smtClean="0"/>
              <a:t>Zejście na plażę z tarasem widokowym, oświetleniem, platformą dla</a:t>
            </a:r>
          </a:p>
          <a:p>
            <a:r>
              <a:rPr lang="pl-PL" dirty="0" smtClean="0"/>
              <a:t> niepełnosprawnych i natryskiem na poziomie plaży</a:t>
            </a:r>
            <a:endParaRPr lang="pl-PL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35496" y="5229200"/>
            <a:ext cx="62318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Okres  realizacji  projektu:    </a:t>
            </a:r>
            <a:r>
              <a:rPr lang="pl-PL" dirty="0" smtClean="0"/>
              <a:t>grudzień 2011 r. – lipiec 2012 r.</a:t>
            </a:r>
          </a:p>
          <a:p>
            <a:r>
              <a:rPr lang="pl-PL" b="1" dirty="0" smtClean="0"/>
              <a:t>Całkowita wartość projektu:                               </a:t>
            </a:r>
            <a:r>
              <a:rPr lang="pl-PL" dirty="0" smtClean="0"/>
              <a:t>704 866,32 zł</a:t>
            </a:r>
          </a:p>
          <a:p>
            <a:r>
              <a:rPr lang="pl-PL" b="1" dirty="0" smtClean="0"/>
              <a:t>dofinansowanie z SPO RYBY:                               </a:t>
            </a:r>
            <a:r>
              <a:rPr lang="pl-PL" dirty="0" smtClean="0"/>
              <a:t>599 136,37 zł</a:t>
            </a:r>
          </a:p>
          <a:p>
            <a:r>
              <a:rPr lang="pl-PL" b="1" dirty="0" smtClean="0"/>
              <a:t>Środki własne Gminy:                                             </a:t>
            </a:r>
            <a:r>
              <a:rPr lang="pl-PL" dirty="0" smtClean="0"/>
              <a:t>105 729,95 zł</a:t>
            </a:r>
            <a:endParaRPr lang="pl-PL" dirty="0"/>
          </a:p>
        </p:txBody>
      </p:sp>
      <p:pic>
        <p:nvPicPr>
          <p:cNvPr id="14" name="Obraz 13" descr="logo_grzybowo_png_przezroczyst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4208" y="6021288"/>
            <a:ext cx="2269791" cy="836712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herb_przezroczyst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404664"/>
            <a:ext cx="1154265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Obraz 10" descr="po_ryby_przezroczyst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9" y="548680"/>
            <a:ext cx="1512167" cy="1357927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323528" y="1052736"/>
            <a:ext cx="5710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i="1" dirty="0" smtClean="0"/>
              <a:t>Budowa zejścia na plażę z ul. Plażowej w Grzybowie</a:t>
            </a:r>
            <a:endParaRPr lang="pl-PL" dirty="0"/>
          </a:p>
        </p:txBody>
      </p:sp>
      <p:pic>
        <p:nvPicPr>
          <p:cNvPr id="9" name="Obraz 8" descr="logo_grzybowo_png_przezroczyst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75648" y="5690052"/>
            <a:ext cx="3168352" cy="1167948"/>
          </a:xfrm>
          <a:prstGeom prst="rect">
            <a:avLst/>
          </a:prstGeom>
        </p:spPr>
      </p:pic>
      <p:pic>
        <p:nvPicPr>
          <p:cNvPr id="12" name="Obraz 11" descr="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1844824"/>
            <a:ext cx="5642271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herb_przezroczyst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404664"/>
            <a:ext cx="1154265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Obraz 10" descr="po_ryby_przezroczyst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9" y="548680"/>
            <a:ext cx="1512167" cy="1357927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323528" y="1052736"/>
            <a:ext cx="5710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i="1" dirty="0" smtClean="0"/>
              <a:t>Budowa zejścia na plażę z ul. Plażowej w Grzybowie</a:t>
            </a:r>
            <a:endParaRPr lang="pl-PL" dirty="0"/>
          </a:p>
        </p:txBody>
      </p:sp>
      <p:pic>
        <p:nvPicPr>
          <p:cNvPr id="9" name="Obraz 8" descr="logo_grzybowo_png_przezroczyst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75648" y="5690052"/>
            <a:ext cx="3168352" cy="1167948"/>
          </a:xfrm>
          <a:prstGeom prst="rect">
            <a:avLst/>
          </a:prstGeom>
        </p:spPr>
      </p:pic>
      <p:pic>
        <p:nvPicPr>
          <p:cNvPr id="7" name="Obraz 6" descr="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1844824"/>
            <a:ext cx="5859281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996952"/>
            <a:ext cx="4523681" cy="3146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Obraz 9" descr="herb_przezroczyst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404664"/>
            <a:ext cx="1154265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Obraz 10" descr="po_ryby_przezroczyst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9" y="548680"/>
            <a:ext cx="1512167" cy="1357927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323528" y="1052736"/>
            <a:ext cx="5710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i="1" dirty="0" smtClean="0"/>
              <a:t>Budowa zejścia na plażę z ul. Plażowej w Grzybowie</a:t>
            </a:r>
            <a:endParaRPr lang="pl-PL" dirty="0"/>
          </a:p>
        </p:txBody>
      </p:sp>
      <p:pic>
        <p:nvPicPr>
          <p:cNvPr id="9" name="Obraz 8" descr="logo_grzybowo_png_przezroczyst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75648" y="5690052"/>
            <a:ext cx="3168352" cy="1167948"/>
          </a:xfrm>
          <a:prstGeom prst="rect">
            <a:avLst/>
          </a:prstGeom>
        </p:spPr>
      </p:pic>
      <p:pic>
        <p:nvPicPr>
          <p:cNvPr id="8" name="Obraz 7" descr="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8024" y="2204864"/>
            <a:ext cx="4177905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herb_przezroczyst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404664"/>
            <a:ext cx="1154265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Obraz 10" descr="po_ryby_przezroczyst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9" y="548680"/>
            <a:ext cx="1512167" cy="1357927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755576" y="1196752"/>
            <a:ext cx="4791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Festiwale rybne w Grzybowie i Dźwirzynie.</a:t>
            </a:r>
            <a:endParaRPr lang="pl-PL" b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28903" y="1700808"/>
            <a:ext cx="90150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Gmina Kołobrzeg otrzymała w 2013 dwie dotacje  ze środków Unii Europejskiej w ramach </a:t>
            </a:r>
          </a:p>
          <a:p>
            <a:r>
              <a:rPr lang="pl-PL" dirty="0" smtClean="0"/>
              <a:t>Programu Operacyjnego  „Zrównoważony rozwój sektora rybołówstwa i nadbrzeżnych </a:t>
            </a:r>
          </a:p>
          <a:p>
            <a:r>
              <a:rPr lang="pl-PL" dirty="0" smtClean="0"/>
              <a:t>obszarów rybackich 2007-2013” Środka 4.1. „Rozwój obszarów zależnych od rybactwa”. </a:t>
            </a:r>
          </a:p>
          <a:p>
            <a:endParaRPr lang="pl-PL" dirty="0" smtClean="0"/>
          </a:p>
          <a:p>
            <a:r>
              <a:rPr lang="pl-PL" dirty="0" smtClean="0"/>
              <a:t>Pierwsza z nich dotyczy </a:t>
            </a:r>
            <a:r>
              <a:rPr lang="pl-PL" b="1" dirty="0" smtClean="0"/>
              <a:t>Powitania lata w Dźwirzynie, festynu „Smaczna Ryba” </a:t>
            </a:r>
          </a:p>
          <a:p>
            <a:r>
              <a:rPr lang="pl-PL" b="1" dirty="0" smtClean="0"/>
              <a:t>planowanego na 6 lipca 2013 r. </a:t>
            </a:r>
          </a:p>
          <a:p>
            <a:endParaRPr lang="pl-PL" dirty="0" smtClean="0"/>
          </a:p>
          <a:p>
            <a:r>
              <a:rPr lang="pl-PL" b="1" dirty="0" smtClean="0"/>
              <a:t>	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323528" y="3501008"/>
            <a:ext cx="62941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Okres  realizacji  projektu:                                  </a:t>
            </a:r>
            <a:r>
              <a:rPr lang="pl-PL" dirty="0" smtClean="0"/>
              <a:t>6 lipiec 2013 r.</a:t>
            </a:r>
          </a:p>
          <a:p>
            <a:r>
              <a:rPr lang="pl-PL" b="1" dirty="0" smtClean="0"/>
              <a:t>Całkowita wartość projektu:                                   </a:t>
            </a:r>
            <a:r>
              <a:rPr lang="pl-PL" dirty="0" smtClean="0"/>
              <a:t>121 164,84 zł</a:t>
            </a:r>
          </a:p>
          <a:p>
            <a:r>
              <a:rPr lang="pl-PL" b="1" dirty="0" smtClean="0"/>
              <a:t>dofinansowanie z SPO RYBY:                                 </a:t>
            </a:r>
            <a:r>
              <a:rPr lang="pl-PL" dirty="0" smtClean="0"/>
              <a:t>102 877,20 zł</a:t>
            </a:r>
          </a:p>
          <a:p>
            <a:r>
              <a:rPr lang="pl-PL" b="1" dirty="0" smtClean="0"/>
              <a:t>Środki własne Gminy:                                                  </a:t>
            </a:r>
            <a:r>
              <a:rPr lang="pl-PL" dirty="0" smtClean="0"/>
              <a:t>18 287,64zł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179512" y="4725144"/>
            <a:ext cx="79824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Druga umowa dotyczy</a:t>
            </a:r>
            <a:r>
              <a:rPr lang="pl-PL" b="1" dirty="0" smtClean="0"/>
              <a:t> Festiwalu Kulinarnego  „Święto Ryby” w Grzybowie </a:t>
            </a:r>
          </a:p>
          <a:p>
            <a:r>
              <a:rPr lang="pl-PL" b="1" dirty="0" smtClean="0"/>
              <a:t> planowanego na 3 sierpnia 2013 r.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395536" y="5517232"/>
            <a:ext cx="66731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Okres  realizacji  projektu:                                   </a:t>
            </a:r>
            <a:r>
              <a:rPr lang="pl-PL" dirty="0" smtClean="0"/>
              <a:t>3 sierpień  2013 r.</a:t>
            </a:r>
          </a:p>
          <a:p>
            <a:r>
              <a:rPr lang="pl-PL" b="1" dirty="0" smtClean="0"/>
              <a:t>Całkowita wartość projektu:                                         </a:t>
            </a:r>
            <a:r>
              <a:rPr lang="pl-PL" dirty="0" smtClean="0"/>
              <a:t>24 575,52 zł</a:t>
            </a:r>
          </a:p>
          <a:p>
            <a:r>
              <a:rPr lang="pl-PL" b="1" dirty="0" smtClean="0"/>
              <a:t>dofinansowanie z SPO RYBY:                                       </a:t>
            </a:r>
            <a:r>
              <a:rPr lang="pl-PL" dirty="0" smtClean="0"/>
              <a:t>20 700,90 zł</a:t>
            </a:r>
          </a:p>
          <a:p>
            <a:r>
              <a:rPr lang="pl-PL" b="1" dirty="0" smtClean="0"/>
              <a:t>Środki własne Gminy:                                                         </a:t>
            </a:r>
            <a:r>
              <a:rPr lang="pl-PL" dirty="0" smtClean="0"/>
              <a:t>3 874,62zł</a:t>
            </a:r>
            <a:endParaRPr lang="pl-PL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herb_przezroczyst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404664"/>
            <a:ext cx="1154265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pole tekstowe 11"/>
          <p:cNvSpPr txBox="1"/>
          <p:nvPr/>
        </p:nvSpPr>
        <p:spPr>
          <a:xfrm>
            <a:off x="0" y="1196752"/>
            <a:ext cx="62133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Gmina Kołobrzeg</a:t>
            </a:r>
            <a:r>
              <a:rPr lang="pl-PL" dirty="0" smtClean="0"/>
              <a:t> - jeden z najbardziej malowniczych </a:t>
            </a:r>
          </a:p>
          <a:p>
            <a:r>
              <a:rPr lang="pl-PL" dirty="0" smtClean="0"/>
              <a:t>zakątków Polski, jest także jednym z ważniejszych ośrodków </a:t>
            </a:r>
          </a:p>
          <a:p>
            <a:r>
              <a:rPr lang="pl-PL" dirty="0" smtClean="0"/>
              <a:t>wypoczynku i rekreacji na wybrzeżu zachodniopomorskim.</a:t>
            </a:r>
          </a:p>
          <a:p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15" name="Obraz 14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2132856"/>
            <a:ext cx="4248472" cy="3598749"/>
          </a:xfrm>
          <a:prstGeom prst="rect">
            <a:avLst/>
          </a:prstGeom>
        </p:spPr>
      </p:pic>
      <p:sp>
        <p:nvSpPr>
          <p:cNvPr id="16" name="pole tekstowe 15"/>
          <p:cNvSpPr txBox="1"/>
          <p:nvPr/>
        </p:nvSpPr>
        <p:spPr>
          <a:xfrm>
            <a:off x="0" y="2636912"/>
            <a:ext cx="483606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Usytuowana na zachód od miasta Kołobrzeg, </a:t>
            </a:r>
          </a:p>
          <a:p>
            <a:r>
              <a:rPr lang="pl-PL" dirty="0" smtClean="0"/>
              <a:t>zajmuje obszar 145 kilometrów kwadratowych, </a:t>
            </a:r>
          </a:p>
          <a:p>
            <a:r>
              <a:rPr lang="pl-PL" dirty="0" smtClean="0"/>
              <a:t>gdzie w 27 miejscowościach mieszka </a:t>
            </a:r>
            <a:endParaRPr lang="pl-PL" dirty="0" smtClean="0"/>
          </a:p>
          <a:p>
            <a:r>
              <a:rPr lang="pl-PL" dirty="0" smtClean="0"/>
              <a:t>ok</a:t>
            </a:r>
            <a:r>
              <a:rPr lang="pl-PL" dirty="0" smtClean="0"/>
              <a:t>. 10.000 osób.</a:t>
            </a:r>
            <a:br>
              <a:rPr lang="pl-PL" dirty="0" smtClean="0"/>
            </a:br>
            <a:endParaRPr lang="pl-PL" dirty="0" smtClean="0"/>
          </a:p>
          <a:p>
            <a:r>
              <a:rPr lang="pl-PL" dirty="0" smtClean="0"/>
              <a:t>Gmina </a:t>
            </a:r>
            <a:r>
              <a:rPr lang="pl-PL" dirty="0" smtClean="0"/>
              <a:t>słynie z niespotykanego w Polsce </a:t>
            </a:r>
          </a:p>
          <a:p>
            <a:r>
              <a:rPr lang="pl-PL" dirty="0" smtClean="0"/>
              <a:t>wysokiego wskaźnika przyrostu ludności. </a:t>
            </a:r>
          </a:p>
          <a:p>
            <a:r>
              <a:rPr lang="pl-PL" dirty="0" smtClean="0"/>
              <a:t>Gmina </a:t>
            </a:r>
            <a:r>
              <a:rPr lang="pl-PL" dirty="0" smtClean="0"/>
              <a:t>ma charakter turystyczno-rolniczy. </a:t>
            </a:r>
          </a:p>
        </p:txBody>
      </p:sp>
      <p:sp>
        <p:nvSpPr>
          <p:cNvPr id="17" name="pole tekstowe 16"/>
          <p:cNvSpPr txBox="1"/>
          <p:nvPr/>
        </p:nvSpPr>
        <p:spPr>
          <a:xfrm>
            <a:off x="179512" y="5229200"/>
            <a:ext cx="85613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Największym jej atutem jest to, że na długości 13 kilometrów ma bezpośredni dostęp </a:t>
            </a:r>
          </a:p>
          <a:p>
            <a:r>
              <a:rPr lang="pl-PL" dirty="0" smtClean="0"/>
              <a:t>do morza – miejscowości </a:t>
            </a:r>
            <a:r>
              <a:rPr lang="pl-PL" b="1" dirty="0" smtClean="0"/>
              <a:t>Grzybowo i Dźwirzyno.</a:t>
            </a:r>
          </a:p>
          <a:p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herb_przezroczyst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404664"/>
            <a:ext cx="1154265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Obraz 10" descr="po_ryby_przezroczyst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9" y="548680"/>
            <a:ext cx="1512167" cy="1357927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0" y="980728"/>
            <a:ext cx="926837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Powitanie lata w Dźwirzynie, festyn „Smaczna Ryba”</a:t>
            </a:r>
          </a:p>
          <a:p>
            <a:r>
              <a:rPr lang="pl-PL" b="1" dirty="0" smtClean="0"/>
              <a:t>planowany jest na 6 lipca 2013 r. </a:t>
            </a:r>
          </a:p>
          <a:p>
            <a:endParaRPr lang="pl-PL" b="1" dirty="0" smtClean="0"/>
          </a:p>
          <a:p>
            <a:r>
              <a:rPr lang="pl-PL" dirty="0" smtClean="0"/>
              <a:t>Jest to</a:t>
            </a:r>
            <a:r>
              <a:rPr lang="pl-PL" b="1" dirty="0" smtClean="0"/>
              <a:t> </a:t>
            </a:r>
            <a:r>
              <a:rPr lang="pl-PL" dirty="0" smtClean="0"/>
              <a:t>impreza promująca wśród turystów tereny Kołobrzeskiej Lokalnej Grupy Rybackiej, </a:t>
            </a:r>
          </a:p>
          <a:p>
            <a:r>
              <a:rPr lang="pl-PL" dirty="0" smtClean="0"/>
              <a:t>Gminę Kołobrzeg oraz Dźwirzyno jako miejsce całorocznego wypoczynku dla całych rodzin.</a:t>
            </a:r>
          </a:p>
          <a:p>
            <a:r>
              <a:rPr lang="pl-PL" dirty="0" smtClean="0"/>
              <a:t> Celem imprezy jest także przekonanie jej uczestników do wypoczynku w nadmorskim </a:t>
            </a:r>
          </a:p>
          <a:p>
            <a:r>
              <a:rPr lang="pl-PL" dirty="0" smtClean="0"/>
              <a:t>Dźwirzynie, zachęcenie do jedzenia ryb i dań rybnych na co dzień. </a:t>
            </a:r>
          </a:p>
          <a:p>
            <a:endParaRPr lang="pl-PL" dirty="0" smtClean="0"/>
          </a:p>
          <a:p>
            <a:r>
              <a:rPr lang="pl-PL" dirty="0" smtClean="0"/>
              <a:t>Impreza odbędzie się w Gminnym Centrum </a:t>
            </a:r>
          </a:p>
          <a:p>
            <a:r>
              <a:rPr lang="pl-PL" dirty="0" smtClean="0"/>
              <a:t>Sportu i Rekreacji w Dźwirzynie  w amfiteatrze. </a:t>
            </a:r>
          </a:p>
          <a:p>
            <a:r>
              <a:rPr lang="pl-PL" dirty="0" smtClean="0"/>
              <a:t>Na program imprezy składają się następujące elementy:</a:t>
            </a:r>
          </a:p>
          <a:p>
            <a:pPr lvl="0"/>
            <a:r>
              <a:rPr lang="pl-PL" dirty="0" smtClean="0"/>
              <a:t>Gotowanie potraw rybnych połączone z degustacją .</a:t>
            </a:r>
          </a:p>
          <a:p>
            <a:pPr lvl="0"/>
            <a:r>
              <a:rPr lang="pl-PL" dirty="0" smtClean="0"/>
              <a:t>Porcje potraw rybnych  będą rozdane w ilości  5000 szt. </a:t>
            </a:r>
          </a:p>
          <a:p>
            <a:pPr lvl="0"/>
            <a:r>
              <a:rPr lang="pl-PL" dirty="0" smtClean="0"/>
              <a:t>może przez znanego szefa kuchni  </a:t>
            </a:r>
            <a:r>
              <a:rPr lang="pl-PL" b="1" dirty="0" smtClean="0"/>
              <a:t>Roberta Sowę.</a:t>
            </a:r>
          </a:p>
          <a:p>
            <a:pPr lvl="0"/>
            <a:endParaRPr lang="pl-PL" dirty="0" smtClean="0"/>
          </a:p>
          <a:p>
            <a:endParaRPr lang="pl-PL" dirty="0"/>
          </a:p>
        </p:txBody>
      </p:sp>
      <p:pic>
        <p:nvPicPr>
          <p:cNvPr id="6" name="Obraz 5" descr="Dźwirzyno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3288" y="3294856"/>
            <a:ext cx="32512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az 6" descr="Robert Sow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4937788"/>
            <a:ext cx="2736304" cy="1824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herb_przezroczyst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404664"/>
            <a:ext cx="1154265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Obraz 10" descr="po_ryby_przezroczyst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9" y="548680"/>
            <a:ext cx="1512167" cy="1357927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0" y="1844824"/>
            <a:ext cx="774026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pl-PL" dirty="0" smtClean="0"/>
              <a:t>Konkursy wiedzy kulinarnej  na temat ryb dla dzieci i dorosłych prowadzone</a:t>
            </a:r>
          </a:p>
          <a:p>
            <a:pPr lvl="0"/>
            <a:r>
              <a:rPr lang="pl-PL" dirty="0" smtClean="0"/>
              <a:t> przez konferansjera przeplatane </a:t>
            </a:r>
            <a:r>
              <a:rPr lang="pl-PL" dirty="0" err="1" smtClean="0"/>
              <a:t>szantowymi</a:t>
            </a:r>
            <a:r>
              <a:rPr lang="pl-PL" dirty="0" smtClean="0"/>
              <a:t> występami muzycznymi </a:t>
            </a:r>
          </a:p>
          <a:p>
            <a:pPr lvl="0"/>
            <a:r>
              <a:rPr lang="pl-PL" dirty="0" smtClean="0"/>
              <a:t>oraz kulinarnymi pokazami zespołu szefa kuchni na scenie. </a:t>
            </a:r>
          </a:p>
          <a:p>
            <a:pPr lvl="0"/>
            <a:r>
              <a:rPr lang="pl-PL" dirty="0" smtClean="0"/>
              <a:t>Występ zespoły muzycznego przyciągnie do zabawy turystów, </a:t>
            </a:r>
          </a:p>
          <a:p>
            <a:pPr lvl="0"/>
            <a:r>
              <a:rPr lang="pl-PL" dirty="0" smtClean="0"/>
              <a:t>uatrakcyjniając imprezę o muzykę , którą znamy i lubimy.</a:t>
            </a:r>
          </a:p>
          <a:p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323528" y="1052736"/>
            <a:ext cx="58081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Powitanie lata w Dźwirzynie, festyn „Smaczna Ryba”</a:t>
            </a:r>
          </a:p>
          <a:p>
            <a:r>
              <a:rPr lang="pl-PL" b="1" dirty="0" smtClean="0"/>
              <a:t>planowany jest na 6 lipca 2013 r. </a:t>
            </a:r>
          </a:p>
          <a:p>
            <a:endParaRPr lang="pl-PL" dirty="0"/>
          </a:p>
        </p:txBody>
      </p:sp>
      <p:pic>
        <p:nvPicPr>
          <p:cNvPr id="6" name="Obraz 5" descr="Robert Sowa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68290" y="2492896"/>
            <a:ext cx="2481738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 descr="Dżwirzyno smaczna Ryb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3356992"/>
            <a:ext cx="32512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Obraz 11" descr="Dzwirzyno 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91880" y="4653136"/>
            <a:ext cx="2747144" cy="2060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herb_przezroczyst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404664"/>
            <a:ext cx="1154265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Obraz 10" descr="po_ryby_przezroczyst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9" y="548680"/>
            <a:ext cx="1512167" cy="1357927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539552" y="836712"/>
            <a:ext cx="53584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Festiwal Kulinarny  „Święto Ryby” w Grzybowie  </a:t>
            </a:r>
          </a:p>
          <a:p>
            <a:r>
              <a:rPr lang="pl-PL" b="1" dirty="0" smtClean="0"/>
              <a:t>planowany jest na 3 sierpnia 2013r.</a:t>
            </a:r>
            <a:endParaRPr lang="pl-PL" b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0" y="1844824"/>
            <a:ext cx="857055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Celem imprezy jest wzmocnienie konkurencyjności obszarów zależnych od rybactwa</a:t>
            </a:r>
          </a:p>
          <a:p>
            <a:r>
              <a:rPr lang="pl-PL" dirty="0" smtClean="0"/>
              <a:t> poprzez organizację imprezy promocyjno – kulinarnej </a:t>
            </a:r>
            <a:r>
              <a:rPr lang="pl-PL" b="1" dirty="0" smtClean="0"/>
              <a:t>w miejscowości Grzybowo.</a:t>
            </a:r>
          </a:p>
          <a:p>
            <a:endParaRPr lang="pl-PL" dirty="0" smtClean="0"/>
          </a:p>
          <a:p>
            <a:r>
              <a:rPr lang="pl-PL" dirty="0" smtClean="0"/>
              <a:t>Na program imprezy składają się następujące elementy:</a:t>
            </a:r>
          </a:p>
          <a:p>
            <a:r>
              <a:rPr lang="pl-PL" dirty="0" smtClean="0"/>
              <a:t>1. Gotowanie potraw rybnych w kilku odsłonach połączone z degustacją . </a:t>
            </a:r>
          </a:p>
          <a:p>
            <a:r>
              <a:rPr lang="pl-PL" dirty="0" smtClean="0"/>
              <a:t>Porcje potraw rybnych byłyby rozdane w ilości 2100 szt.- gotuje szef kuchni. </a:t>
            </a:r>
          </a:p>
          <a:p>
            <a:r>
              <a:rPr lang="pl-PL" dirty="0" smtClean="0"/>
              <a:t>2. Konkursy wiedzy kulinarnej  na temat ryb dla dzieci i dorosłych</a:t>
            </a:r>
          </a:p>
          <a:p>
            <a:endParaRPr lang="pl-PL" dirty="0"/>
          </a:p>
        </p:txBody>
      </p:sp>
      <p:pic>
        <p:nvPicPr>
          <p:cNvPr id="6" name="Obraz 5" descr="Grzybowo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3933056"/>
            <a:ext cx="3431800" cy="2576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az 6" descr="Grzybow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3933056"/>
            <a:ext cx="3480270" cy="2613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herb_przezroczyst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404664"/>
            <a:ext cx="1154265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Obraz 10" descr="po_ryby_przezroczyst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9" y="548680"/>
            <a:ext cx="1512167" cy="1357927"/>
          </a:xfrm>
          <a:prstGeom prst="rect">
            <a:avLst/>
          </a:prstGeom>
        </p:spPr>
      </p:pic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143000"/>
          </a:xfrm>
        </p:spPr>
        <p:txBody>
          <a:bodyPr>
            <a:noAutofit/>
          </a:bodyPr>
          <a:lstStyle/>
          <a:p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200" b="1" dirty="0" smtClean="0"/>
              <a:t>Podziękowanie dla:</a:t>
            </a:r>
            <a:br>
              <a:rPr lang="pl-PL" sz="3200" b="1" dirty="0" smtClean="0"/>
            </a:br>
            <a:endParaRPr lang="pl-PL" sz="3200" b="1" dirty="0"/>
          </a:p>
        </p:txBody>
      </p:sp>
      <p:pic>
        <p:nvPicPr>
          <p:cNvPr id="5" name="Obraz 4" descr="klgr_log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1700808"/>
            <a:ext cx="1329308" cy="2014103"/>
          </a:xfrm>
          <a:prstGeom prst="rect">
            <a:avLst/>
          </a:prstGeom>
        </p:spPr>
      </p:pic>
      <p:pic>
        <p:nvPicPr>
          <p:cNvPr id="6" name="Obraz 5" descr="herb_woj_zachodniopomorski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5616" y="3933056"/>
            <a:ext cx="1550665" cy="1755353"/>
          </a:xfrm>
          <a:prstGeom prst="rect">
            <a:avLst/>
          </a:prstGeom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3059832" y="2204864"/>
            <a:ext cx="8229600" cy="11430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l-PL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l-PL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Kołobrzeskiej</a:t>
            </a:r>
            <a:r>
              <a:rPr kumimoji="0" lang="pl-PL" sz="3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Lokalnej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3200" b="1" baseline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Grupy</a:t>
            </a:r>
            <a:r>
              <a:rPr lang="pl-PL" sz="3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Rybackiej</a:t>
            </a:r>
            <a:r>
              <a:rPr kumimoji="0" lang="pl-PL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l-PL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pl-PL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ytuł 1"/>
          <p:cNvSpPr txBox="1">
            <a:spLocks/>
          </p:cNvSpPr>
          <p:nvPr/>
        </p:nvSpPr>
        <p:spPr>
          <a:xfrm>
            <a:off x="3131840" y="3789040"/>
            <a:ext cx="8229600" cy="11430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l-PL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l-PL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Zarządu</a:t>
            </a:r>
            <a:r>
              <a:rPr kumimoji="0" lang="pl-PL" sz="3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Województwa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3200" b="1" baseline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Zachodniopomorskiego</a:t>
            </a:r>
            <a:r>
              <a:rPr kumimoji="0" lang="pl-PL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l-PL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pl-PL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2843808" y="5301208"/>
            <a:ext cx="635411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pl-PL" sz="3200" dirty="0" smtClean="0"/>
              <a:t>za bardzo dobrą współpracę,</a:t>
            </a:r>
          </a:p>
          <a:p>
            <a:r>
              <a:rPr lang="pl-PL" sz="3200" dirty="0" smtClean="0"/>
              <a:t> przy realizacji naszych projektów</a:t>
            </a:r>
            <a:endParaRPr lang="pl-PL" sz="3200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herb_przezroczyst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404664"/>
            <a:ext cx="1154265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pole tekstowe 3"/>
          <p:cNvSpPr txBox="1"/>
          <p:nvPr/>
        </p:nvSpPr>
        <p:spPr>
          <a:xfrm>
            <a:off x="147588" y="1052736"/>
            <a:ext cx="8089009" cy="3754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700" dirty="0" smtClean="0"/>
              <a:t>Dla miłośników nadmorskiego wypoczynku czekają szerokie plaże o czystym</a:t>
            </a:r>
          </a:p>
          <a:p>
            <a:r>
              <a:rPr lang="pl-PL" sz="1700" dirty="0" smtClean="0"/>
              <a:t> piasku, nad czystą wodą i z powietrzem nasyconym zbawiennym jodem.</a:t>
            </a:r>
          </a:p>
          <a:p>
            <a:r>
              <a:rPr lang="pl-PL" sz="1700" dirty="0" smtClean="0"/>
              <a:t> Na kąpieliskach strzeżonych nad bezpieczeństwem kąpiących się czuwają </a:t>
            </a:r>
          </a:p>
          <a:p>
            <a:r>
              <a:rPr lang="pl-PL" sz="1700" dirty="0" smtClean="0"/>
              <a:t>ratownicy WOPR. Dla osób aktywnych w ofercie pozostaje możliwość uprawiania </a:t>
            </a:r>
          </a:p>
          <a:p>
            <a:r>
              <a:rPr lang="pl-PL" sz="1700" dirty="0" smtClean="0"/>
              <a:t>sportów wodnych, </a:t>
            </a:r>
            <a:r>
              <a:rPr lang="pl-PL" sz="1700" b="1" dirty="0" smtClean="0"/>
              <a:t>nowoczesny kompleks sportowy </a:t>
            </a:r>
          </a:p>
          <a:p>
            <a:r>
              <a:rPr lang="pl-PL" sz="1700" b="1" dirty="0" smtClean="0"/>
              <a:t>(hala, boiska, korty, </a:t>
            </a:r>
            <a:r>
              <a:rPr lang="pl-PL" sz="1700" b="1" dirty="0" err="1" smtClean="0"/>
              <a:t>skatepark</a:t>
            </a:r>
            <a:r>
              <a:rPr lang="pl-PL" sz="1700" b="1" dirty="0" smtClean="0"/>
              <a:t>). </a:t>
            </a:r>
          </a:p>
          <a:p>
            <a:r>
              <a:rPr lang="pl-PL" sz="1700" dirty="0" smtClean="0"/>
              <a:t>Na miłośników wędkarstwa czeka jezioro </a:t>
            </a:r>
            <a:r>
              <a:rPr lang="pl-PL" sz="1700" b="1" dirty="0" smtClean="0"/>
              <a:t>Resko Przymorskie </a:t>
            </a:r>
          </a:p>
          <a:p>
            <a:r>
              <a:rPr lang="pl-PL" sz="1700" b="1" dirty="0" smtClean="0"/>
              <a:t>oraz zasobne w ryby łososiowate rzeki: Parsęta, </a:t>
            </a:r>
            <a:r>
              <a:rPr lang="pl-PL" sz="1700" b="1" dirty="0" err="1" smtClean="0"/>
              <a:t>Dębosznica</a:t>
            </a:r>
            <a:r>
              <a:rPr lang="pl-PL" sz="1700" b="1" dirty="0" smtClean="0"/>
              <a:t> </a:t>
            </a:r>
          </a:p>
          <a:p>
            <a:r>
              <a:rPr lang="pl-PL" sz="1700" b="1" dirty="0" smtClean="0"/>
              <a:t>i Błotnica. </a:t>
            </a:r>
            <a:r>
              <a:rPr lang="pl-PL" sz="1700" dirty="0" smtClean="0"/>
              <a:t>Można jeździć konno, poruszać się </a:t>
            </a:r>
          </a:p>
          <a:p>
            <a:r>
              <a:rPr lang="pl-PL" sz="1700" b="1" dirty="0" smtClean="0"/>
              <a:t>oznakowanymi trasami rowerowo-pieszymi i ścieżkami </a:t>
            </a:r>
          </a:p>
          <a:p>
            <a:r>
              <a:rPr lang="pl-PL" sz="1700" b="1" dirty="0" smtClean="0"/>
              <a:t>zdrowia. </a:t>
            </a:r>
            <a:r>
              <a:rPr lang="pl-PL" sz="1700" dirty="0" smtClean="0"/>
              <a:t>Piękna rzeźba terenu, bogactwo przyrody, </a:t>
            </a:r>
          </a:p>
          <a:p>
            <a:r>
              <a:rPr lang="pl-PL" sz="1700" dirty="0" smtClean="0"/>
              <a:t>piaszczyste plaże, czyste wody, lasy, jeziora i rzeki – wszystko</a:t>
            </a:r>
          </a:p>
          <a:p>
            <a:r>
              <a:rPr lang="pl-PL" sz="1700" dirty="0" smtClean="0"/>
              <a:t> to sprawia, że Gmina Kołobrzeg jest atrakcją turystyczną, gwarantującą różne formy </a:t>
            </a:r>
          </a:p>
          <a:p>
            <a:r>
              <a:rPr lang="pl-PL" sz="1700" dirty="0" smtClean="0"/>
              <a:t>wypoczynku przyciągające corocznie szeroką rzeszę turystów.</a:t>
            </a:r>
            <a:endParaRPr lang="pl-PL" sz="1700" dirty="0"/>
          </a:p>
        </p:txBody>
      </p:sp>
      <p:pic>
        <p:nvPicPr>
          <p:cNvPr id="8" name="Obraz 7" descr="09-Grzybowo-zacho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4492" y="4812027"/>
            <a:ext cx="2677988" cy="1785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Obraz 11" descr="02 dzwirzyno csi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4773150"/>
            <a:ext cx="2880320" cy="1920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Obraz 13" descr="06 surfin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5856" y="4773150"/>
            <a:ext cx="2808312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Obraz 14" descr="21 parsent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72200" y="2300875"/>
            <a:ext cx="2664296" cy="1776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herb_przezroczyst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404664"/>
            <a:ext cx="1154265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Obraz 10" descr="po_ryby_przezroczyst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9" y="548680"/>
            <a:ext cx="1512167" cy="1357927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467544" y="1052736"/>
            <a:ext cx="54706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i="1" dirty="0" smtClean="0"/>
              <a:t>Oznakowanie i urządzenie kąpielisk </a:t>
            </a:r>
          </a:p>
          <a:p>
            <a:r>
              <a:rPr lang="pl-PL" b="1" i="1" dirty="0" smtClean="0"/>
              <a:t>w pasie nadmorskim na terenie Gminy Kołobrzeg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0" y="1988840"/>
            <a:ext cx="78321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i="1" dirty="0" smtClean="0"/>
              <a:t>Źródło finansowania : </a:t>
            </a:r>
            <a:r>
              <a:rPr lang="pl-PL" dirty="0" smtClean="0"/>
              <a:t>Program Operacyjny „ zrównoważony rozwój sektora</a:t>
            </a:r>
          </a:p>
          <a:p>
            <a:r>
              <a:rPr lang="pl-PL" dirty="0" smtClean="0"/>
              <a:t>rybołówstwa i nadbrzeżnych obszarów rybackich 2007-2013”</a:t>
            </a:r>
          </a:p>
          <a:p>
            <a:r>
              <a:rPr lang="pl-PL" dirty="0" smtClean="0"/>
              <a:t>Oś priorytetowa 4  - operacja wzmocnienie konkurencyjności</a:t>
            </a:r>
          </a:p>
          <a:p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0" y="2996952"/>
            <a:ext cx="87125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i="1" dirty="0" smtClean="0"/>
              <a:t>Opis  projektu: </a:t>
            </a:r>
            <a:r>
              <a:rPr lang="pl-PL" dirty="0" smtClean="0"/>
              <a:t>Oznakowanie i urządzenie kąpielisk nadmorskich w miejscowości </a:t>
            </a:r>
          </a:p>
          <a:p>
            <a:r>
              <a:rPr lang="pl-PL" dirty="0" smtClean="0"/>
              <a:t>Dźwirzyno i Grzybowo obejmuje wykonanie oznakowania zejść na plażę do kąpieliska </a:t>
            </a:r>
          </a:p>
          <a:p>
            <a:r>
              <a:rPr lang="pl-PL" dirty="0" smtClean="0"/>
              <a:t>przy traktach komunikacyjnych, wykonanie przebieralni plażowych z umieszczonym</a:t>
            </a:r>
          </a:p>
          <a:p>
            <a:r>
              <a:rPr lang="pl-PL" dirty="0" smtClean="0"/>
              <a:t> na nich oznakowaniem kąpieliska.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0" y="4293096"/>
            <a:ext cx="9109738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i="1" dirty="0" smtClean="0"/>
              <a:t>Efekty projektu</a:t>
            </a:r>
            <a:r>
              <a:rPr lang="pl-PL" sz="1700" b="1" i="1" dirty="0" smtClean="0"/>
              <a:t>: </a:t>
            </a:r>
            <a:r>
              <a:rPr lang="pl-PL" sz="1600" dirty="0" smtClean="0"/>
              <a:t>- 24 szt. przebieralni plażowych wraz z oznakowaniem i ustawieniem ich na plaży</a:t>
            </a:r>
          </a:p>
          <a:p>
            <a:pPr>
              <a:buFontTx/>
              <a:buChar char="-"/>
            </a:pPr>
            <a:r>
              <a:rPr lang="pl-PL" sz="1600" dirty="0" smtClean="0"/>
              <a:t>22 szt. słupków z tabliczkami kierunkowo-informacyjnymi  przy ciągach komunikacyjnych</a:t>
            </a:r>
          </a:p>
          <a:p>
            <a:r>
              <a:rPr lang="pl-PL" sz="1600" dirty="0" smtClean="0"/>
              <a:t>Oznakowanie na przebieralniach i na tabliczkach kierunkowo- informacyjnych  zawiera</a:t>
            </a:r>
          </a:p>
          <a:p>
            <a:r>
              <a:rPr lang="pl-PL" sz="1600" dirty="0" smtClean="0"/>
              <a:t> informację o lokalizacji, powiązaną z systemem bezpiecznej identyfikacji plaży.</a:t>
            </a:r>
          </a:p>
          <a:p>
            <a:endParaRPr lang="pl-PL" sz="16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323528" y="5445224"/>
            <a:ext cx="48574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Okres  realizacji  projektu:           </a:t>
            </a:r>
            <a:r>
              <a:rPr lang="pl-PL" dirty="0" smtClean="0"/>
              <a:t>lipiec 2012 r.</a:t>
            </a:r>
          </a:p>
          <a:p>
            <a:r>
              <a:rPr lang="pl-PL" b="1" dirty="0" smtClean="0"/>
              <a:t>Całkowita wartość projektu:       </a:t>
            </a:r>
            <a:r>
              <a:rPr lang="pl-PL" dirty="0" smtClean="0"/>
              <a:t>157 500,00 zł</a:t>
            </a:r>
          </a:p>
          <a:p>
            <a:r>
              <a:rPr lang="pl-PL" b="1" dirty="0" smtClean="0"/>
              <a:t>dofinansowanie z SPO RYBY:      </a:t>
            </a:r>
            <a:r>
              <a:rPr lang="pl-PL" dirty="0" smtClean="0"/>
              <a:t>133 875,00 zł</a:t>
            </a:r>
          </a:p>
          <a:p>
            <a:r>
              <a:rPr lang="pl-PL" b="1" dirty="0" smtClean="0"/>
              <a:t>Środki własne Gminy:                     </a:t>
            </a:r>
            <a:r>
              <a:rPr lang="pl-PL" dirty="0" smtClean="0"/>
              <a:t>23 625,00 zł</a:t>
            </a:r>
            <a:endParaRPr lang="pl-PL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dsc012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908720"/>
            <a:ext cx="4320480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Obraz 9" descr="herb_przezroczyst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404664"/>
            <a:ext cx="1154265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Obraz 10" descr="po_ryby_przezroczyst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9" y="548680"/>
            <a:ext cx="1512167" cy="1357927"/>
          </a:xfrm>
          <a:prstGeom prst="rect">
            <a:avLst/>
          </a:prstGeom>
        </p:spPr>
      </p:pic>
      <p:pic>
        <p:nvPicPr>
          <p:cNvPr id="4" name="Obraz 3" descr="dsc0622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92013" y="3068960"/>
            <a:ext cx="4128459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pole tekstowe 5"/>
          <p:cNvSpPr txBox="1"/>
          <p:nvPr/>
        </p:nvSpPr>
        <p:spPr>
          <a:xfrm>
            <a:off x="395536" y="4365104"/>
            <a:ext cx="41134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i="1" dirty="0" smtClean="0"/>
              <a:t>Oznakowanie i urządzenie kąpielisk </a:t>
            </a:r>
          </a:p>
          <a:p>
            <a:r>
              <a:rPr lang="pl-PL" b="1" i="1" dirty="0" smtClean="0"/>
              <a:t>w pasie nadmorskim na terenie </a:t>
            </a:r>
          </a:p>
          <a:p>
            <a:r>
              <a:rPr lang="pl-PL" b="1" i="1" dirty="0" smtClean="0"/>
              <a:t>Gminy Kołobrzeg</a:t>
            </a:r>
            <a:endParaRPr lang="pl-PL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herb_przezroczyst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404664"/>
            <a:ext cx="1154265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Obraz 10" descr="po_ryby_przezroczyst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9" y="548680"/>
            <a:ext cx="1512167" cy="1357927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395536" y="4365104"/>
            <a:ext cx="41134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i="1" dirty="0" smtClean="0"/>
              <a:t>Oznakowanie i urządzenie kąpielisk </a:t>
            </a:r>
          </a:p>
          <a:p>
            <a:r>
              <a:rPr lang="pl-PL" b="1" i="1" dirty="0" smtClean="0"/>
              <a:t>w pasie nadmorskim na terenie </a:t>
            </a:r>
          </a:p>
          <a:p>
            <a:r>
              <a:rPr lang="pl-PL" b="1" i="1" dirty="0" smtClean="0"/>
              <a:t>Gminy Kołobrzeg</a:t>
            </a:r>
            <a:endParaRPr lang="pl-PL" dirty="0"/>
          </a:p>
        </p:txBody>
      </p:sp>
      <p:pic>
        <p:nvPicPr>
          <p:cNvPr id="7" name="Obraz 6" descr="dsc012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908720"/>
            <a:ext cx="4032448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Obraz 8" descr="przebieralni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3212976"/>
            <a:ext cx="4486275" cy="3162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herb_przezroczyst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404664"/>
            <a:ext cx="1154265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Obraz 10" descr="po_ryby_przezroczyst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9" y="548680"/>
            <a:ext cx="1512167" cy="1357927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323528" y="1052736"/>
            <a:ext cx="5582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i="1" dirty="0" smtClean="0"/>
              <a:t>Budowa wału przeciwpowodziowego w Dźwirzynie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0" y="1772816"/>
            <a:ext cx="78321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i="1" dirty="0" smtClean="0"/>
              <a:t>Źródło finansowania : </a:t>
            </a:r>
            <a:r>
              <a:rPr lang="pl-PL" dirty="0" smtClean="0"/>
              <a:t>Program Operacyjny „ zrównoważony rozwój sektora</a:t>
            </a:r>
          </a:p>
          <a:p>
            <a:r>
              <a:rPr lang="pl-PL" dirty="0" smtClean="0"/>
              <a:t>rybołówstwa i nadbrzeżnych obszarów rybackich 2007-2013”</a:t>
            </a:r>
          </a:p>
          <a:p>
            <a:r>
              <a:rPr lang="pl-PL" dirty="0" smtClean="0"/>
              <a:t>Oś priorytetowa 4 – operacja: ochrona środowiska</a:t>
            </a:r>
          </a:p>
          <a:p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0" y="2636912"/>
            <a:ext cx="91378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i="1" dirty="0" smtClean="0"/>
              <a:t>Opis  projektu: </a:t>
            </a:r>
            <a:r>
              <a:rPr lang="pl-PL" dirty="0" smtClean="0"/>
              <a:t>Głównym celem operacji jest ochrona środowiska na obszarach zależnych </a:t>
            </a:r>
          </a:p>
          <a:p>
            <a:r>
              <a:rPr lang="pl-PL" dirty="0" smtClean="0"/>
              <a:t>od rybactwa w miejscowościach Dźwirzyno Gmina Kołobrzeg, przez budowę wału </a:t>
            </a:r>
          </a:p>
          <a:p>
            <a:r>
              <a:rPr lang="pl-PL" dirty="0" smtClean="0"/>
              <a:t>przeciwpowodziowego nad kanałem Resko i brzegiem jeziora Resko Przymorskie, </a:t>
            </a:r>
          </a:p>
          <a:p>
            <a:r>
              <a:rPr lang="pl-PL" dirty="0" smtClean="0"/>
              <a:t>który ma zapewnić bezpieczeństwo mieszkańców przed powodzią.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0" y="3933056"/>
            <a:ext cx="9300816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i="1" dirty="0" smtClean="0"/>
              <a:t>Efekty projektu</a:t>
            </a:r>
            <a:r>
              <a:rPr lang="pl-PL" sz="1700" b="1" i="1" dirty="0" smtClean="0"/>
              <a:t>: </a:t>
            </a:r>
            <a:r>
              <a:rPr lang="pl-PL" sz="1600" dirty="0" smtClean="0"/>
              <a:t>Budowany w ramach operacji wał ma zapewnić zabezpieczenie przeciwpowodziowe</a:t>
            </a:r>
          </a:p>
          <a:p>
            <a:r>
              <a:rPr lang="pl-PL" sz="1600" dirty="0" smtClean="0"/>
              <a:t> dla mieszkańców istniejących budynków mieszkalnych położonych aktualnie w obszarze zalewowym,</a:t>
            </a:r>
          </a:p>
          <a:p>
            <a:r>
              <a:rPr lang="pl-PL" sz="1600" dirty="0" smtClean="0"/>
              <a:t> oraz terenu o powierzchni 14,3 ha , który zgodnie z Miejscowym Planem Zagospodarowania</a:t>
            </a:r>
          </a:p>
          <a:p>
            <a:r>
              <a:rPr lang="pl-PL" sz="1600" dirty="0" smtClean="0"/>
              <a:t> Przestrzennego jest przeznaczony pod zabudowę na usługi turystyczne.</a:t>
            </a:r>
          </a:p>
          <a:p>
            <a:r>
              <a:rPr lang="pl-PL" sz="1600" dirty="0" smtClean="0"/>
              <a:t>- wykonanie ciągu pieszo-rowerowego na koronie wału,</a:t>
            </a:r>
          </a:p>
          <a:p>
            <a:r>
              <a:rPr lang="pl-PL" sz="1600" dirty="0" smtClean="0"/>
              <a:t>- wykonanie jednego przejazdu przez wał, w ciągu planowanej drogi dojazdowej do zawala,</a:t>
            </a:r>
          </a:p>
          <a:p>
            <a:r>
              <a:rPr lang="pl-PL" sz="1600" dirty="0" smtClean="0"/>
              <a:t>- zabezpieczenie odcinków przewodów podziemnego uzbrojenia</a:t>
            </a:r>
            <a:endParaRPr lang="pl-PL" sz="16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395536" y="5818038"/>
            <a:ext cx="48832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Okres  realizacji  projektu:       </a:t>
            </a:r>
            <a:r>
              <a:rPr lang="pl-PL" dirty="0" smtClean="0"/>
              <a:t>2012 r. – 2013 r.</a:t>
            </a:r>
          </a:p>
          <a:p>
            <a:r>
              <a:rPr lang="pl-PL" b="1" dirty="0" smtClean="0"/>
              <a:t>Całkowita wartość projektu:    </a:t>
            </a:r>
            <a:r>
              <a:rPr lang="pl-PL" dirty="0" smtClean="0"/>
              <a:t>2 249 931,08 zł</a:t>
            </a:r>
          </a:p>
          <a:p>
            <a:r>
              <a:rPr lang="pl-PL" b="1" dirty="0" smtClean="0"/>
              <a:t>dofinansowanie z SPO RYBY:  </a:t>
            </a:r>
            <a:r>
              <a:rPr lang="pl-PL" dirty="0" smtClean="0"/>
              <a:t>1 000 000,00 zł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herb_przezroczyst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404664"/>
            <a:ext cx="1154265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Obraz 10" descr="po_ryby_przezroczyst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9" y="548680"/>
            <a:ext cx="1512167" cy="1357927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323528" y="1052736"/>
            <a:ext cx="5582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i="1" dirty="0" smtClean="0"/>
              <a:t>Budowa wału przeciwpowodziowego w Dźwirzynie</a:t>
            </a:r>
            <a:endParaRPr lang="pl-PL" dirty="0"/>
          </a:p>
        </p:txBody>
      </p:sp>
      <p:pic>
        <p:nvPicPr>
          <p:cNvPr id="14" name="Obraz 13" descr="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2067774"/>
            <a:ext cx="6480720" cy="4385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herb_przezroczyst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404664"/>
            <a:ext cx="1154265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Obraz 10" descr="po_ryby_przezroczyst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9" y="548680"/>
            <a:ext cx="1512167" cy="1357927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323528" y="1052736"/>
            <a:ext cx="5582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i="1" dirty="0" smtClean="0"/>
              <a:t>Budowa wału przeciwpowodziowego w Dźwirzynie</a:t>
            </a:r>
            <a:endParaRPr lang="pl-PL" dirty="0"/>
          </a:p>
        </p:txBody>
      </p:sp>
      <p:pic>
        <p:nvPicPr>
          <p:cNvPr id="13" name="Obraz 12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556792"/>
            <a:ext cx="4896544" cy="33194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Obraz 11" descr="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3928" y="3501008"/>
            <a:ext cx="4918066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574</TotalTime>
  <Words>1165</Words>
  <Application>Microsoft Office PowerPoint</Application>
  <PresentationFormat>Pokaz na ekranie (4:3)</PresentationFormat>
  <Paragraphs>182</Paragraphs>
  <Slides>23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4" baseType="lpstr">
      <vt:lpstr>Przepływ</vt:lpstr>
      <vt:lpstr> Wykorzystanie funduszy: "Zrównoważony rozwój sektora rybołówstwa i nadbrzeżnych obszarów rybackich 2007-2013"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 Podziękowanie dla: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piotr</dc:creator>
  <cp:lastModifiedBy>artur</cp:lastModifiedBy>
  <cp:revision>125</cp:revision>
  <dcterms:created xsi:type="dcterms:W3CDTF">2011-03-25T12:55:01Z</dcterms:created>
  <dcterms:modified xsi:type="dcterms:W3CDTF">2013-03-13T10:23:49Z</dcterms:modified>
</cp:coreProperties>
</file>